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8" r:id="rId18"/>
    <p:sldId id="289" r:id="rId19"/>
    <p:sldId id="273" r:id="rId20"/>
    <p:sldId id="290" r:id="rId21"/>
    <p:sldId id="275" r:id="rId22"/>
    <p:sldId id="291" r:id="rId23"/>
    <p:sldId id="277" r:id="rId24"/>
    <p:sldId id="278" r:id="rId25"/>
    <p:sldId id="279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282" r:id="rId35"/>
    <p:sldId id="283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FEF72-1F76-4378-AADF-919370ADEED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81715-6589-44A6-B53D-C90D351EA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Clark/</a:t>
            </a:r>
            <a:r>
              <a:rPr lang="en-US" dirty="0" err="1" smtClean="0"/>
              <a:t>Anfinson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  Write the following roots with rational exponents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US" dirty="0" smtClean="0"/>
                  <a:t>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3  </m:t>
                    </m:r>
                    <m:rad>
                      <m:ra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                 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Write using radical notation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85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3766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rules of exponents apply to rational exponents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Examples:</a:t>
                </a:r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skw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d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5340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Polynomial operations  (combining functions)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26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Polynomial: sum of whole number powers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means – NO negative exponents   No rational exponents</a:t>
                </a:r>
              </a:p>
              <a:p>
                <a:endParaRPr lang="en-US" dirty="0"/>
              </a:p>
              <a:p>
                <a:r>
                  <a:rPr lang="en-US" dirty="0" smtClean="0"/>
                  <a:t>  5x</a:t>
                </a:r>
                <a:r>
                  <a:rPr lang="en-US" baseline="30000" dirty="0" smtClean="0"/>
                  <a:t>7</a:t>
                </a:r>
                <a:r>
                  <a:rPr lang="en-US" dirty="0" smtClean="0"/>
                  <a:t> – 3x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 + 2x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8x + 7   is a polynomial</a:t>
                </a:r>
              </a:p>
              <a:p>
                <a:r>
                  <a:rPr lang="en-US" dirty="0" smtClean="0"/>
                  <a:t>3x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 + 2x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   is not a polynomial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     is not a polynomial</a:t>
                </a:r>
              </a:p>
              <a:p>
                <a:endParaRPr lang="en-US" dirty="0"/>
              </a:p>
              <a:p>
                <a:r>
                  <a:rPr lang="en-US" dirty="0" smtClean="0"/>
                  <a:t>Note – linear problems ARE polynomials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830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7413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term -  a number that is added to other numbers</a:t>
            </a:r>
          </a:p>
          <a:p>
            <a:r>
              <a:rPr lang="en-US" dirty="0" smtClean="0"/>
              <a:t>Coefficient – the numeric factors of a term</a:t>
            </a:r>
          </a:p>
          <a:p>
            <a:r>
              <a:rPr lang="en-US" dirty="0"/>
              <a:t> </a:t>
            </a:r>
            <a:r>
              <a:rPr lang="en-US" dirty="0" smtClean="0"/>
              <a:t>Degree of a term – the number of variable factors in the term</a:t>
            </a:r>
          </a:p>
          <a:p>
            <a:r>
              <a:rPr lang="en-US" dirty="0" smtClean="0"/>
              <a:t>Degree of a polynomial – the degree of the highest degreed term</a:t>
            </a:r>
          </a:p>
          <a:p>
            <a:r>
              <a:rPr lang="en-US" dirty="0" smtClean="0"/>
              <a:t>Constant term – a term with no variables</a:t>
            </a:r>
          </a:p>
          <a:p>
            <a:r>
              <a:rPr lang="en-US" dirty="0" smtClean="0"/>
              <a:t>Variable term – a term that has variables</a:t>
            </a:r>
          </a:p>
          <a:p>
            <a:r>
              <a:rPr lang="en-US" dirty="0" smtClean="0"/>
              <a:t>Descending order – writing the terms in order of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65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5x + 6 - 7x</a:t>
            </a:r>
            <a:r>
              <a:rPr lang="en-US" baseline="30000" dirty="0" smtClean="0"/>
              <a:t>3</a:t>
            </a:r>
            <a:r>
              <a:rPr lang="en-US" dirty="0" smtClean="0"/>
              <a:t> - 12x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How many terms does the polynomial have?</a:t>
            </a:r>
          </a:p>
          <a:p>
            <a:r>
              <a:rPr lang="en-US" dirty="0"/>
              <a:t> </a:t>
            </a:r>
            <a:r>
              <a:rPr lang="en-US" dirty="0" smtClean="0"/>
              <a:t>what is the coefficient of the  2</a:t>
            </a:r>
            <a:r>
              <a:rPr lang="en-US" baseline="30000" dirty="0" smtClean="0"/>
              <a:t>nd</a:t>
            </a:r>
            <a:r>
              <a:rPr lang="en-US" dirty="0" smtClean="0"/>
              <a:t> degree term?</a:t>
            </a:r>
          </a:p>
          <a:p>
            <a:r>
              <a:rPr lang="en-US" dirty="0" smtClean="0"/>
              <a:t>Is this in descending order?</a:t>
            </a:r>
          </a:p>
          <a:p>
            <a:r>
              <a:rPr lang="en-US" dirty="0" smtClean="0"/>
              <a:t>What is the degree of the polynomial?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000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Adding/subtracting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Addition – ignores the parenthesis and combines like terms -  Note: like terms match powers exactly – exponents do NOT change</a:t>
            </a:r>
          </a:p>
          <a:p>
            <a:r>
              <a:rPr lang="en-US" dirty="0" smtClean="0"/>
              <a:t>Subtraction – distributes the negative sign (takes the opposite of all terms inside the parenthesis)  then combines like terms</a:t>
            </a:r>
          </a:p>
          <a:p>
            <a:endParaRPr lang="en-US" dirty="0" smtClean="0"/>
          </a:p>
          <a:p>
            <a:r>
              <a:rPr lang="en-US" dirty="0" smtClean="0"/>
              <a:t>These are not equations – do not insert additional terms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742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- addition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(5x</a:t>
            </a:r>
            <a:r>
              <a:rPr lang="en-US" baseline="30000" smtClean="0"/>
              <a:t>2</a:t>
            </a:r>
            <a:r>
              <a:rPr lang="en-US" smtClean="0"/>
              <a:t> -2x + 3) + (4x</a:t>
            </a:r>
            <a:r>
              <a:rPr lang="en-US" baseline="30000" smtClean="0"/>
              <a:t>2</a:t>
            </a:r>
            <a:r>
              <a:rPr lang="en-US" smtClean="0"/>
              <a:t> + 7x +8)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</a:t>
            </a:r>
          </a:p>
          <a:p>
            <a:pPr eaLnBrk="1" hangingPunct="1"/>
            <a:r>
              <a:rPr lang="en-US" smtClean="0"/>
              <a:t>(3x</a:t>
            </a:r>
            <a:r>
              <a:rPr lang="en-US" baseline="30000" smtClean="0"/>
              <a:t>5</a:t>
            </a:r>
            <a:r>
              <a:rPr lang="en-US" smtClean="0"/>
              <a:t> + 2x</a:t>
            </a:r>
            <a:r>
              <a:rPr lang="en-US" baseline="30000" smtClean="0"/>
              <a:t>2</a:t>
            </a:r>
            <a:r>
              <a:rPr lang="en-US" smtClean="0"/>
              <a:t> -12) + (3x</a:t>
            </a:r>
            <a:r>
              <a:rPr lang="en-US" baseline="30000" smtClean="0"/>
              <a:t>3</a:t>
            </a:r>
            <a:r>
              <a:rPr lang="en-US" smtClean="0"/>
              <a:t> – 7x</a:t>
            </a:r>
            <a:r>
              <a:rPr lang="en-US" baseline="30000" smtClean="0"/>
              <a:t>2</a:t>
            </a:r>
            <a:r>
              <a:rPr lang="en-US" smtClean="0"/>
              <a:t> -10)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</a:t>
            </a:r>
          </a:p>
          <a:p>
            <a:pPr eaLnBrk="1" hangingPunct="1"/>
            <a:r>
              <a:rPr lang="en-US" smtClean="0"/>
              <a:t>(2x</a:t>
            </a:r>
            <a:r>
              <a:rPr lang="en-US" baseline="30000" smtClean="0"/>
              <a:t>5</a:t>
            </a:r>
            <a:r>
              <a:rPr lang="en-US" smtClean="0"/>
              <a:t> +3x</a:t>
            </a:r>
            <a:r>
              <a:rPr lang="en-US" baseline="30000" smtClean="0"/>
              <a:t>2</a:t>
            </a:r>
            <a:r>
              <a:rPr lang="en-US" smtClean="0"/>
              <a:t> ) + (x</a:t>
            </a:r>
            <a:r>
              <a:rPr lang="en-US" baseline="30000" smtClean="0"/>
              <a:t>5</a:t>
            </a:r>
            <a:r>
              <a:rPr lang="en-US" smtClean="0"/>
              <a:t> -12x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Examples: Subtraction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(5x</a:t>
            </a:r>
            <a:r>
              <a:rPr lang="en-US" baseline="30000" smtClean="0"/>
              <a:t>2</a:t>
            </a:r>
            <a:r>
              <a:rPr lang="en-US" smtClean="0"/>
              <a:t> + 3x – 9) -  (2x</a:t>
            </a:r>
            <a:r>
              <a:rPr lang="en-US" baseline="30000" smtClean="0"/>
              <a:t>2</a:t>
            </a:r>
            <a:r>
              <a:rPr lang="en-US" smtClean="0"/>
              <a:t> – 6x -15)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</a:t>
            </a:r>
          </a:p>
          <a:p>
            <a:pPr eaLnBrk="1" hangingPunct="1"/>
            <a:r>
              <a:rPr lang="en-US" smtClean="0"/>
              <a:t>(3x</a:t>
            </a:r>
            <a:r>
              <a:rPr lang="en-US" baseline="30000" smtClean="0"/>
              <a:t>5</a:t>
            </a:r>
            <a:r>
              <a:rPr lang="en-US" smtClean="0"/>
              <a:t> + 7x</a:t>
            </a:r>
            <a:r>
              <a:rPr lang="en-US" baseline="30000" smtClean="0"/>
              <a:t>3</a:t>
            </a:r>
            <a:r>
              <a:rPr lang="en-US" smtClean="0"/>
              <a:t> + 5) -  (12 – 3x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</a:t>
            </a:r>
          </a:p>
          <a:p>
            <a:pPr eaLnBrk="1" hangingPunct="1"/>
            <a:r>
              <a:rPr lang="en-US" smtClean="0"/>
              <a:t>(2c</a:t>
            </a:r>
            <a:r>
              <a:rPr lang="en-US" baseline="30000" smtClean="0"/>
              <a:t>3</a:t>
            </a:r>
            <a:r>
              <a:rPr lang="en-US" smtClean="0"/>
              <a:t> – 4c</a:t>
            </a:r>
            <a:r>
              <a:rPr lang="en-US" baseline="30000" smtClean="0"/>
              <a:t>2 </a:t>
            </a:r>
            <a:r>
              <a:rPr lang="en-US" smtClean="0"/>
              <a:t>+ 3c) - (6c</a:t>
            </a:r>
            <a:r>
              <a:rPr lang="en-US" baseline="30000" smtClean="0"/>
              <a:t>2</a:t>
            </a:r>
            <a:r>
              <a:rPr lang="en-US" smtClean="0"/>
              <a:t> + 3c –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of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involves distribution – </a:t>
            </a:r>
          </a:p>
          <a:p>
            <a:r>
              <a:rPr lang="en-US" dirty="0" smtClean="0"/>
              <a:t>Exponents change when you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143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Three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Powers/polynomials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(5x – 7y)</a:t>
            </a:r>
          </a:p>
          <a:p>
            <a:endParaRPr lang="en-US" dirty="0"/>
          </a:p>
          <a:p>
            <a:r>
              <a:rPr lang="en-US" dirty="0" smtClean="0"/>
              <a:t>-x</a:t>
            </a:r>
            <a:r>
              <a:rPr lang="en-US" baseline="30000" dirty="0" smtClean="0"/>
              <a:t>3</a:t>
            </a:r>
            <a:r>
              <a:rPr lang="en-US" dirty="0" smtClean="0"/>
              <a:t>y</a:t>
            </a:r>
            <a:r>
              <a:rPr lang="en-US" baseline="30000" dirty="0" smtClean="0"/>
              <a:t>4</a:t>
            </a:r>
            <a:r>
              <a:rPr lang="en-US" dirty="0" smtClean="0"/>
              <a:t>(7x</a:t>
            </a:r>
            <a:r>
              <a:rPr lang="en-US" baseline="30000" dirty="0" smtClean="0"/>
              <a:t>2</a:t>
            </a:r>
            <a:r>
              <a:rPr lang="en-US" dirty="0" smtClean="0"/>
              <a:t> + 3xy – 4y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(x – 9)(x + 5)</a:t>
            </a:r>
          </a:p>
          <a:p>
            <a:endParaRPr lang="en-US" dirty="0"/>
          </a:p>
          <a:p>
            <a:r>
              <a:rPr lang="en-US" dirty="0" smtClean="0"/>
              <a:t>(2x – 7)(3x</a:t>
            </a:r>
            <a:r>
              <a:rPr lang="en-US" baseline="30000" dirty="0" smtClean="0"/>
              <a:t>2 </a:t>
            </a:r>
            <a:r>
              <a:rPr lang="en-US" dirty="0" smtClean="0"/>
              <a:t>– 2x + 2)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 – 5x + 1)(x</a:t>
            </a:r>
            <a:r>
              <a:rPr lang="en-US" baseline="30000" dirty="0" smtClean="0"/>
              <a:t>2</a:t>
            </a:r>
            <a:r>
              <a:rPr lang="en-US" dirty="0" smtClean="0"/>
              <a:t> +2x– 4)</a:t>
            </a:r>
          </a:p>
          <a:p>
            <a:endParaRPr lang="en-US" dirty="0" smtClean="0"/>
          </a:p>
          <a:p>
            <a:r>
              <a:rPr lang="en-US" dirty="0" smtClean="0"/>
              <a:t>5x</a:t>
            </a:r>
            <a:r>
              <a:rPr lang="en-US" baseline="30000" dirty="0" smtClean="0"/>
              <a:t>3</a:t>
            </a:r>
            <a:r>
              <a:rPr lang="en-US" dirty="0" smtClean="0"/>
              <a:t>(2x – 9)(3x + 2)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Exponents do not distribute</a:t>
            </a:r>
          </a:p>
          <a:p>
            <a:r>
              <a:rPr lang="en-US" dirty="0" smtClean="0"/>
              <a:t>Multiplication DOES distribute</a:t>
            </a:r>
          </a:p>
          <a:p>
            <a:r>
              <a:rPr lang="en-US" dirty="0" smtClean="0"/>
              <a:t>Powers are repeated multiplication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7750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+ 7)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(3x – 4)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(2x + 5y)</a:t>
            </a:r>
            <a:r>
              <a:rPr lang="en-US" baseline="30000" dirty="0" smtClean="0"/>
              <a:t>2</a:t>
            </a:r>
          </a:p>
          <a:p>
            <a:endParaRPr lang="en-US" baseline="30000" dirty="0"/>
          </a:p>
          <a:p>
            <a:r>
              <a:rPr lang="en-US" dirty="0" smtClean="0"/>
              <a:t>(x – 7)</a:t>
            </a:r>
            <a:r>
              <a:rPr lang="en-US" baseline="30000" dirty="0" smtClean="0"/>
              <a:t>3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  <a:p>
            <a:r>
              <a:rPr lang="en-US" dirty="0"/>
              <a:t>3(2x</a:t>
            </a:r>
            <a:r>
              <a:rPr lang="en-US" baseline="30000" dirty="0"/>
              <a:t>2</a:t>
            </a:r>
            <a:r>
              <a:rPr lang="en-US" dirty="0"/>
              <a:t> – 5) – 3x(2x – 7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(x + 2)(x – 5)</a:t>
            </a:r>
            <a:r>
              <a:rPr lang="en-US" baseline="30000" dirty="0" smtClean="0"/>
              <a:t>2</a:t>
            </a:r>
            <a:r>
              <a:rPr lang="en-US" dirty="0" smtClean="0"/>
              <a:t> – 3x(x – 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967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section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6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is a division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one -  monomial factoring</a:t>
            </a:r>
          </a:p>
          <a:p>
            <a:pPr marL="0" indent="0">
              <a:buNone/>
            </a:pPr>
            <a:r>
              <a:rPr lang="en-US" dirty="0" smtClean="0"/>
              <a:t>Determines that a single term has been distributed to every term in the polynomial and “</a:t>
            </a:r>
            <a:r>
              <a:rPr lang="en-US" dirty="0" err="1" smtClean="0"/>
              <a:t>undistributes</a:t>
            </a:r>
            <a:r>
              <a:rPr lang="en-US" dirty="0" smtClean="0"/>
              <a:t>” that term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Type two – binomial factoring</a:t>
            </a:r>
          </a:p>
          <a:p>
            <a:pPr marL="0" indent="0">
              <a:buNone/>
            </a:pPr>
            <a:r>
              <a:rPr lang="en-US" dirty="0" smtClean="0"/>
              <a:t>Determines that distribution of multiple terms has occurred and “</a:t>
            </a:r>
            <a:r>
              <a:rPr lang="en-US" dirty="0" err="1" smtClean="0"/>
              <a:t>unfoils</a:t>
            </a:r>
            <a:r>
              <a:rPr lang="en-US" dirty="0" smtClean="0"/>
              <a:t>” the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26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 Monomial factoring</a:t>
            </a:r>
            <a:br>
              <a:rPr lang="en-US" sz="3800"/>
            </a:br>
            <a:r>
              <a:rPr lang="en-US" sz="3800"/>
              <a:t>             : ex.   </a:t>
            </a:r>
            <a:r>
              <a:rPr lang="en-US" sz="3800">
                <a:solidFill>
                  <a:schemeClr val="accent2"/>
                </a:solidFill>
              </a:rPr>
              <a:t>12c – 15cd</a:t>
            </a:r>
            <a:br>
              <a:rPr lang="en-US" sz="3800">
                <a:solidFill>
                  <a:schemeClr val="accent2"/>
                </a:solidFill>
              </a:rPr>
            </a:br>
            <a:endParaRPr lang="en-US" sz="3800">
              <a:solidFill>
                <a:schemeClr val="accent2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Find the term that was distributed – it will be “visible” in all terms of the polynomial – you must find everything that was </a:t>
            </a:r>
            <a:r>
              <a:rPr lang="en-US" sz="2400" dirty="0" smtClean="0"/>
              <a:t>distributed – </a:t>
            </a:r>
            <a:r>
              <a:rPr lang="en-US" sz="2400" dirty="0" err="1" smtClean="0"/>
              <a:t>ie</a:t>
            </a:r>
            <a:r>
              <a:rPr lang="en-US" sz="2400" dirty="0" smtClean="0"/>
              <a:t> the GCF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   </a:t>
            </a:r>
            <a:r>
              <a:rPr lang="en-US" sz="2400" dirty="0">
                <a:solidFill>
                  <a:schemeClr val="accent2"/>
                </a:solidFill>
              </a:rPr>
              <a:t>3 is a factor of 12 and 15- it was distributed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        c is in both terms – it was distributed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Write them both OUTSIDE a single set of parenthesis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          </a:t>
            </a:r>
            <a:r>
              <a:rPr lang="en-US" sz="2400" dirty="0">
                <a:solidFill>
                  <a:schemeClr val="accent2"/>
                </a:solidFill>
              </a:rPr>
              <a:t>3c(                 )</a:t>
            </a:r>
          </a:p>
          <a:p>
            <a:pPr>
              <a:lnSpc>
                <a:spcPct val="80000"/>
              </a:lnSpc>
            </a:pPr>
            <a:r>
              <a:rPr lang="en-US" sz="2400" b="1" u="sng" dirty="0"/>
              <a:t>Divide </a:t>
            </a:r>
            <a:r>
              <a:rPr lang="en-US" sz="2400" dirty="0"/>
              <a:t> it out of the terms of the polynomial (divide coefficients and subtract exponents)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chemeClr val="accent2"/>
                </a:solidFill>
              </a:rPr>
              <a:t>12c/3c = 4           -15cd/3c  =  -5d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Write the answers to the division INSIDE the parenthesis     </a:t>
            </a:r>
            <a:r>
              <a:rPr lang="en-US" sz="2400" dirty="0">
                <a:solidFill>
                  <a:schemeClr val="accent2"/>
                </a:solidFill>
              </a:rPr>
              <a:t>3c(4 – 5d)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5x + 10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2x</a:t>
            </a:r>
            <a:r>
              <a:rPr lang="en-US" baseline="30000"/>
              <a:t>2</a:t>
            </a:r>
            <a:r>
              <a:rPr lang="en-US"/>
              <a:t> – 3x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27xy + 9y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7x</a:t>
            </a:r>
            <a:r>
              <a:rPr lang="en-US" baseline="30000"/>
              <a:t>3</a:t>
            </a:r>
            <a:r>
              <a:rPr lang="en-US"/>
              <a:t> + 21x</a:t>
            </a:r>
            <a:r>
              <a:rPr lang="en-US" baseline="30000"/>
              <a:t>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6m</a:t>
            </a:r>
            <a:r>
              <a:rPr lang="en-US" baseline="30000"/>
              <a:t>4</a:t>
            </a:r>
            <a:r>
              <a:rPr lang="en-US"/>
              <a:t> – 9m</a:t>
            </a:r>
            <a:r>
              <a:rPr lang="en-US" baseline="30000"/>
              <a:t>6 </a:t>
            </a:r>
            <a:r>
              <a:rPr lang="en-US"/>
              <a:t>+ 15m</a:t>
            </a:r>
            <a:r>
              <a:rPr lang="en-US" baseline="30000"/>
              <a:t>8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Binomial factoring from 4 terms</a:t>
            </a:r>
            <a:br>
              <a:rPr lang="en-US" sz="3200"/>
            </a:br>
            <a:r>
              <a:rPr lang="en-US" sz="3200"/>
              <a:t>(factoring by parts) ex:  </a:t>
            </a:r>
            <a:r>
              <a:rPr lang="en-US" sz="3200">
                <a:solidFill>
                  <a:schemeClr val="accent2"/>
                </a:solidFill>
              </a:rPr>
              <a:t>6xy – 2bx +3by- b</a:t>
            </a:r>
            <a:r>
              <a:rPr lang="en-US" sz="3200" baseline="30000">
                <a:solidFill>
                  <a:schemeClr val="accent2"/>
                </a:solidFill>
              </a:rPr>
              <a:t>2</a:t>
            </a:r>
            <a:r>
              <a:rPr lang="en-US" sz="38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 dirty="0"/>
              <a:t>When the polynomial has no GCF the factors may be binomials (2 term polynomials)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To factor into binomials from 4 terms –</a:t>
            </a:r>
            <a:endParaRPr lang="en-US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1.Split the problem into two sections     </a:t>
            </a:r>
            <a:r>
              <a:rPr lang="en-US" sz="1800" dirty="0">
                <a:solidFill>
                  <a:schemeClr val="accent2"/>
                </a:solidFill>
              </a:rPr>
              <a:t>6xy – 2bx and 3by – b</a:t>
            </a:r>
            <a:r>
              <a:rPr lang="en-US" sz="1800" baseline="30000" dirty="0">
                <a:solidFill>
                  <a:schemeClr val="accent2"/>
                </a:solidFill>
              </a:rPr>
              <a:t>2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2.  find the common factor for the first 2 terms   </a:t>
            </a:r>
            <a:r>
              <a:rPr lang="en-US" sz="1800" dirty="0">
                <a:solidFill>
                  <a:schemeClr val="accent2"/>
                </a:solidFill>
              </a:rPr>
              <a:t>2x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                        factor it out                  </a:t>
            </a:r>
            <a:r>
              <a:rPr lang="en-US" sz="1800" dirty="0">
                <a:solidFill>
                  <a:schemeClr val="accent2"/>
                </a:solidFill>
              </a:rPr>
              <a:t>2x(3y – b)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3. find the common factor for the last 2 terms   </a:t>
            </a:r>
            <a:r>
              <a:rPr lang="en-US" sz="1800" dirty="0">
                <a:solidFill>
                  <a:schemeClr val="accent2"/>
                </a:solidFill>
              </a:rPr>
              <a:t>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                         factor it out                                        </a:t>
            </a:r>
            <a:r>
              <a:rPr lang="en-US" sz="1800" dirty="0">
                <a:solidFill>
                  <a:schemeClr val="accent2"/>
                </a:solidFill>
              </a:rPr>
              <a:t>b(3y – b)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4. inside parenthesis should be the </a:t>
            </a:r>
            <a:r>
              <a:rPr lang="en-US" sz="1800" b="1" dirty="0">
                <a:solidFill>
                  <a:srgbClr val="0099FF"/>
                </a:solidFill>
              </a:rPr>
              <a:t>same</a:t>
            </a:r>
            <a:r>
              <a:rPr lang="en-US" sz="1800" dirty="0">
                <a:solidFill>
                  <a:srgbClr val="0099FF"/>
                </a:solidFill>
              </a:rPr>
              <a:t> </a:t>
            </a:r>
            <a:r>
              <a:rPr lang="en-US" sz="1800" dirty="0"/>
              <a:t>binomial  </a:t>
            </a:r>
            <a:r>
              <a:rPr lang="en-US" sz="1800" dirty="0" smtClean="0"/>
              <a:t>; If it’s not then the polynomial is prime</a:t>
            </a: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5.  Write the 2 outside terms together and the 2 inside terms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   together    Arrange them: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 (outside1 + outside2)(inside 1 + inside 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                            </a:t>
            </a:r>
            <a:r>
              <a:rPr lang="en-US" sz="1800" dirty="0">
                <a:solidFill>
                  <a:schemeClr val="accent2"/>
                </a:solidFill>
              </a:rPr>
              <a:t> (2x + b)(3y – b)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If you have done it correctly you can check your answer by multiplying it back – you should get back to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x</a:t>
            </a:r>
            <a:r>
              <a:rPr lang="en-US" baseline="30000"/>
              <a:t>3</a:t>
            </a:r>
            <a:r>
              <a:rPr lang="en-US"/>
              <a:t> + 5x</a:t>
            </a:r>
            <a:r>
              <a:rPr lang="en-US" baseline="30000"/>
              <a:t>2</a:t>
            </a:r>
            <a:r>
              <a:rPr lang="en-US"/>
              <a:t> + 3x + 15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ab - 8a + 3b – 24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6m</a:t>
            </a:r>
            <a:r>
              <a:rPr lang="en-US" baseline="30000"/>
              <a:t>3</a:t>
            </a:r>
            <a:r>
              <a:rPr lang="en-US"/>
              <a:t> -21m</a:t>
            </a:r>
            <a:r>
              <a:rPr lang="en-US" baseline="30000"/>
              <a:t>2</a:t>
            </a:r>
            <a:r>
              <a:rPr lang="en-US"/>
              <a:t> + 10m – 35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mn + 3m +2n + 6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mtClean="0"/>
              <a:t>3 Section 1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Binomial Factors from  </a:t>
            </a:r>
            <a:br>
              <a:rPr lang="en-US" sz="3800" dirty="0"/>
            </a:br>
            <a:r>
              <a:rPr lang="en-US" sz="3800" dirty="0" smtClean="0"/>
              <a:t>trinomials(3 </a:t>
            </a:r>
            <a:r>
              <a:rPr lang="en-US" sz="3800" dirty="0"/>
              <a:t>terms)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multiplication problem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     ( x + 7)(x + 5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These are the factors of the polynomial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            x</a:t>
            </a:r>
            <a:r>
              <a:rPr lang="en-US" baseline="30000" dirty="0" smtClean="0"/>
              <a:t>2</a:t>
            </a:r>
            <a:r>
              <a:rPr lang="en-US" dirty="0" smtClean="0"/>
              <a:t> + 12x + 35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Notice that the 35 is the product of 7 and 5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and   12 is the sum of 7 and 5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Because of the distribution this pattern will often occur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x</a:t>
            </a:r>
            <a:r>
              <a:rPr lang="en-US" sz="2400" baseline="30000"/>
              <a:t>2</a:t>
            </a:r>
            <a:r>
              <a:rPr lang="en-US" sz="2400"/>
              <a:t> + 5x + 4</a:t>
            </a:r>
          </a:p>
          <a:p>
            <a:endParaRPr lang="en-US" sz="2400"/>
          </a:p>
          <a:p>
            <a:r>
              <a:rPr lang="en-US" sz="2400"/>
              <a:t>m</a:t>
            </a:r>
            <a:r>
              <a:rPr lang="en-US" sz="2400" baseline="30000"/>
              <a:t>2</a:t>
            </a:r>
            <a:r>
              <a:rPr lang="en-US" sz="2400"/>
              <a:t> - 15m + 36</a:t>
            </a:r>
          </a:p>
          <a:p>
            <a:endParaRPr lang="en-US" sz="2400"/>
          </a:p>
          <a:p>
            <a:r>
              <a:rPr lang="en-US" sz="2400"/>
              <a:t>w</a:t>
            </a:r>
            <a:r>
              <a:rPr lang="en-US" sz="2400" baseline="30000"/>
              <a:t>2</a:t>
            </a:r>
            <a:r>
              <a:rPr lang="en-US" sz="2400"/>
              <a:t> – 7w – 30</a:t>
            </a:r>
          </a:p>
          <a:p>
            <a:endParaRPr lang="en-US" sz="2400"/>
          </a:p>
          <a:p>
            <a:r>
              <a:rPr lang="en-US" sz="2400"/>
              <a:t>r</a:t>
            </a:r>
            <a:r>
              <a:rPr lang="en-US" sz="2400" baseline="30000"/>
              <a:t>2</a:t>
            </a:r>
            <a:r>
              <a:rPr lang="en-US" sz="2400"/>
              <a:t> + 5r - 14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m</a:t>
            </a:r>
            <a:r>
              <a:rPr lang="en-US" sz="2400" baseline="30000"/>
              <a:t>4</a:t>
            </a:r>
            <a:r>
              <a:rPr lang="en-US" sz="2400"/>
              <a:t> + 7m</a:t>
            </a:r>
            <a:r>
              <a:rPr lang="en-US" sz="2400" baseline="30000"/>
              <a:t>2</a:t>
            </a:r>
            <a:r>
              <a:rPr lang="en-US" sz="2400"/>
              <a:t> + 12</a:t>
            </a:r>
          </a:p>
          <a:p>
            <a:endParaRPr lang="en-US" sz="2400"/>
          </a:p>
          <a:p>
            <a:r>
              <a:rPr lang="en-US" sz="2400"/>
              <a:t>g</a:t>
            </a:r>
            <a:r>
              <a:rPr lang="en-US" sz="2400" baseline="30000"/>
              <a:t>2</a:t>
            </a:r>
            <a:r>
              <a:rPr lang="en-US" sz="2400"/>
              <a:t>  +  7gh – 18h</a:t>
            </a:r>
            <a:r>
              <a:rPr lang="en-US" sz="2400" baseline="30000"/>
              <a:t>2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factoring ax</a:t>
            </a:r>
            <a:r>
              <a:rPr lang="en-US" baseline="30000"/>
              <a:t>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Consider (3x + 4)(2x +7)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6x</a:t>
            </a:r>
            <a:r>
              <a:rPr lang="en-US" sz="2400" baseline="30000" dirty="0"/>
              <a:t>2</a:t>
            </a:r>
            <a:r>
              <a:rPr lang="en-US" sz="2400" dirty="0"/>
              <a:t> + 21x + 8x + 28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6x</a:t>
            </a:r>
            <a:r>
              <a:rPr lang="en-US" sz="2400" baseline="30000" dirty="0"/>
              <a:t>2</a:t>
            </a:r>
            <a:r>
              <a:rPr lang="en-US" sz="2400" dirty="0"/>
              <a:t> + 29x + 28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Note: that while (4)(7)=28;   4  + 7 is not  29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– this is because of the 3 and the 2 that multiply also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There </a:t>
            </a:r>
            <a:r>
              <a:rPr lang="en-US" sz="2400" dirty="0" smtClean="0"/>
              <a:t>is </a:t>
            </a:r>
            <a:r>
              <a:rPr lang="en-US" sz="2400" dirty="0"/>
              <a:t>a number on the x</a:t>
            </a:r>
            <a:r>
              <a:rPr lang="en-US" sz="2400" baseline="30000" dirty="0"/>
              <a:t>2</a:t>
            </a:r>
            <a:r>
              <a:rPr lang="en-US" sz="2400" dirty="0"/>
              <a:t> term – this is a clue that the factoring is more </a:t>
            </a:r>
            <a:r>
              <a:rPr lang="en-US" sz="2400" dirty="0" smtClean="0"/>
              <a:t>complicated but fundamentally the same.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2x</a:t>
            </a:r>
            <a:r>
              <a:rPr lang="en-US" baseline="30000"/>
              <a:t>2</a:t>
            </a:r>
            <a:r>
              <a:rPr lang="en-US"/>
              <a:t> + 13x + 20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6x</a:t>
            </a:r>
            <a:r>
              <a:rPr lang="en-US" baseline="30000"/>
              <a:t>2</a:t>
            </a:r>
            <a:r>
              <a:rPr lang="en-US"/>
              <a:t> + 23x + 21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8x</a:t>
            </a:r>
            <a:r>
              <a:rPr lang="en-US" baseline="30000"/>
              <a:t>2</a:t>
            </a:r>
            <a:r>
              <a:rPr lang="en-US"/>
              <a:t> – 14x – 15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binomial with monomial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2x</a:t>
            </a:r>
            <a:r>
              <a:rPr lang="en-US" baseline="30000" dirty="0" smtClean="0"/>
              <a:t>2</a:t>
            </a:r>
            <a:r>
              <a:rPr lang="en-US" dirty="0" smtClean="0"/>
              <a:t> – 6x + 4</a:t>
            </a:r>
          </a:p>
          <a:p>
            <a:endParaRPr lang="en-US" dirty="0"/>
          </a:p>
          <a:p>
            <a:r>
              <a:rPr lang="en-US" dirty="0" smtClean="0"/>
              <a:t>5x</a:t>
            </a:r>
            <a:r>
              <a:rPr lang="en-US" baseline="30000" dirty="0" smtClean="0"/>
              <a:t>3</a:t>
            </a:r>
            <a:r>
              <a:rPr lang="en-US" dirty="0" smtClean="0"/>
              <a:t> + 25x</a:t>
            </a:r>
            <a:r>
              <a:rPr lang="en-US" baseline="30000" dirty="0" smtClean="0"/>
              <a:t>2</a:t>
            </a:r>
            <a:r>
              <a:rPr lang="en-US" dirty="0" smtClean="0"/>
              <a:t> – 30x</a:t>
            </a:r>
          </a:p>
          <a:p>
            <a:endParaRPr lang="en-US" dirty="0"/>
          </a:p>
          <a:p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– 2x</a:t>
            </a:r>
            <a:r>
              <a:rPr lang="en-US" baseline="30000" dirty="0" smtClean="0"/>
              <a:t>2</a:t>
            </a:r>
            <a:r>
              <a:rPr lang="en-US" dirty="0" smtClean="0"/>
              <a:t> +  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8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– section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factoring patterns and factoring completely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5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     difference of squares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= (a + b)(a – b)</a:t>
            </a:r>
          </a:p>
          <a:p>
            <a:r>
              <a:rPr lang="en-US" dirty="0" smtClean="0"/>
              <a:t>a</a:t>
            </a:r>
            <a:r>
              <a:rPr lang="en-US" baseline="30000" dirty="0" smtClean="0"/>
              <a:t>3</a:t>
            </a:r>
            <a:r>
              <a:rPr lang="en-US" dirty="0" smtClean="0"/>
              <a:t> + b</a:t>
            </a:r>
            <a:r>
              <a:rPr lang="en-US" baseline="30000" dirty="0" smtClean="0"/>
              <a:t>3</a:t>
            </a:r>
            <a:r>
              <a:rPr lang="en-US" dirty="0" smtClean="0"/>
              <a:t>        sum/difference of cubes</a:t>
            </a:r>
          </a:p>
          <a:p>
            <a:pPr>
              <a:buNone/>
            </a:pPr>
            <a:r>
              <a:rPr lang="en-US" dirty="0" smtClean="0"/>
              <a:t>                = (a + b)(a</a:t>
            </a:r>
            <a:r>
              <a:rPr lang="en-US" baseline="30000" dirty="0" smtClean="0"/>
              <a:t>2</a:t>
            </a:r>
            <a:r>
              <a:rPr lang="en-US" dirty="0" smtClean="0"/>
              <a:t> - </a:t>
            </a:r>
            <a:r>
              <a:rPr lang="en-US" dirty="0" err="1" smtClean="0"/>
              <a:t>ab</a:t>
            </a:r>
            <a:r>
              <a:rPr lang="en-US" dirty="0" smtClean="0"/>
              <a:t> + 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en-US" dirty="0" smtClean="0"/>
              <a:t> + 2ab + b</a:t>
            </a:r>
            <a:r>
              <a:rPr lang="en-US" baseline="30000" dirty="0" smtClean="0"/>
              <a:t>2   </a:t>
            </a:r>
            <a:r>
              <a:rPr lang="en-US" dirty="0" smtClean="0"/>
              <a:t>  Square trinomial</a:t>
            </a:r>
          </a:p>
          <a:p>
            <a:pPr>
              <a:buNone/>
            </a:pPr>
            <a:r>
              <a:rPr lang="en-US" baseline="30000" dirty="0" smtClean="0"/>
              <a:t>                         </a:t>
            </a:r>
            <a:r>
              <a:rPr lang="en-US" dirty="0" smtClean="0"/>
              <a:t>(a + b)</a:t>
            </a:r>
            <a:r>
              <a:rPr lang="en-US" baseline="30000" dirty="0" smtClean="0"/>
              <a:t>2</a:t>
            </a:r>
            <a:r>
              <a:rPr lang="en-US" dirty="0" smtClean="0"/>
              <a:t>   </a:t>
            </a:r>
            <a:endParaRPr lang="en-US" baseline="30000" dirty="0"/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square trinomials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+ 9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10x + 25</a:t>
            </a:r>
          </a:p>
          <a:p>
            <a:endParaRPr lang="en-US" dirty="0"/>
          </a:p>
          <a:p>
            <a:r>
              <a:rPr lang="en-US" dirty="0" smtClean="0"/>
              <a:t>9x</a:t>
            </a:r>
            <a:r>
              <a:rPr lang="en-US" baseline="30000" dirty="0" smtClean="0"/>
              <a:t>2</a:t>
            </a:r>
            <a:r>
              <a:rPr lang="en-US" dirty="0" smtClean="0"/>
              <a:t> – 30xy + 25y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10x</a:t>
            </a:r>
            <a:r>
              <a:rPr lang="en-US" baseline="30000" dirty="0" smtClean="0"/>
              <a:t>2</a:t>
            </a:r>
            <a:r>
              <a:rPr lang="en-US" dirty="0" smtClean="0"/>
              <a:t> – 40 x +  4</a:t>
            </a:r>
          </a:p>
          <a:p>
            <a:endParaRPr lang="en-US" dirty="0" smtClean="0"/>
          </a:p>
          <a:p>
            <a:r>
              <a:rPr lang="en-US" dirty="0" smtClean="0"/>
              <a:t>16x</a:t>
            </a:r>
            <a:r>
              <a:rPr lang="en-US" baseline="30000" dirty="0" smtClean="0"/>
              <a:t>2</a:t>
            </a:r>
            <a:r>
              <a:rPr lang="en-US" dirty="0" smtClean="0"/>
              <a:t> - 15x + 9</a:t>
            </a:r>
          </a:p>
          <a:p>
            <a:endParaRPr lang="en-US" dirty="0" smtClean="0"/>
          </a:p>
          <a:p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+ 20x - 25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difference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9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-64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+ 16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16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14</a:t>
            </a:r>
          </a:p>
          <a:p>
            <a:endParaRPr lang="en-US" dirty="0"/>
          </a:p>
          <a:p>
            <a:r>
              <a:rPr lang="en-US" dirty="0" smtClean="0"/>
              <a:t>(x+ 3)</a:t>
            </a:r>
            <a:r>
              <a:rPr lang="en-US" baseline="30000" dirty="0" smtClean="0"/>
              <a:t>2</a:t>
            </a:r>
            <a:r>
              <a:rPr lang="en-US" dirty="0" smtClean="0"/>
              <a:t>- 36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sum/difference of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27</a:t>
            </a:r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 + 8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216y</a:t>
            </a:r>
            <a:r>
              <a:rPr lang="en-US" baseline="30000" dirty="0" smtClean="0"/>
              <a:t>3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+ 125y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and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x + x + x + ….  Repeated addition -  product</a:t>
            </a:r>
          </a:p>
          <a:p>
            <a:r>
              <a:rPr lang="en-US" dirty="0" smtClean="0"/>
              <a:t>x ∙ x ∙ x ∙ x ∙ …  Repeated multiplication - power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base </a:t>
            </a:r>
            <a:r>
              <a:rPr lang="en-US" baseline="30000" dirty="0" smtClean="0"/>
              <a:t>exponent</a:t>
            </a:r>
            <a:r>
              <a:rPr lang="en-US" dirty="0" smtClean="0"/>
              <a:t> = power</a:t>
            </a:r>
          </a:p>
          <a:p>
            <a:r>
              <a:rPr lang="en-US" dirty="0" smtClean="0"/>
              <a:t>ALL numbers are products</a:t>
            </a:r>
          </a:p>
          <a:p>
            <a:r>
              <a:rPr lang="en-US" dirty="0" smtClean="0"/>
              <a:t>ALL numbers are powers</a:t>
            </a:r>
          </a:p>
          <a:p>
            <a:r>
              <a:rPr lang="en-US" dirty="0" smtClean="0"/>
              <a:t>Exponents do NOT commute, associate, or distribute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489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completely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check for common factors FIRST</a:t>
            </a:r>
          </a:p>
          <a:p>
            <a:r>
              <a:rPr lang="en-US" dirty="0" smtClean="0"/>
              <a:t>Then check for patterns –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4 terms – factor by grouping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3 terms -  binomial – check for square trinomials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2 terms – difference of squares or sum/dif of cubes </a:t>
            </a:r>
            <a:endParaRPr lang="en-US" dirty="0"/>
          </a:p>
          <a:p>
            <a:r>
              <a:rPr lang="en-US" dirty="0" smtClean="0"/>
              <a:t>Finally check each factor to see if it’s prime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– 24x</a:t>
            </a:r>
            <a:r>
              <a:rPr lang="en-US" baseline="30000" dirty="0" smtClean="0"/>
              <a:t>2</a:t>
            </a:r>
            <a:r>
              <a:rPr lang="en-US" dirty="0" smtClean="0"/>
              <a:t> +21x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+ 5x</a:t>
            </a:r>
            <a:r>
              <a:rPr lang="en-US" baseline="30000" dirty="0" smtClean="0"/>
              <a:t>2</a:t>
            </a:r>
            <a:r>
              <a:rPr lang="en-US" dirty="0" smtClean="0"/>
              <a:t> – 9x - 45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6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5x</a:t>
            </a:r>
            <a:r>
              <a:rPr lang="en-US" baseline="30000" dirty="0" smtClean="0"/>
              <a:t>3</a:t>
            </a:r>
            <a:r>
              <a:rPr lang="en-US" dirty="0" smtClean="0"/>
              <a:t> – 20 x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– 81</a:t>
            </a:r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+ 4x</a:t>
            </a:r>
            <a:r>
              <a:rPr lang="en-US" baseline="30000" dirty="0" smtClean="0"/>
              <a:t>2 </a:t>
            </a:r>
            <a:r>
              <a:rPr lang="en-US" dirty="0" smtClean="0"/>
              <a:t>– 16x – 64</a:t>
            </a:r>
          </a:p>
          <a:p>
            <a:endParaRPr lang="en-US" dirty="0"/>
          </a:p>
          <a:p>
            <a:r>
              <a:rPr lang="en-US" smtClean="0"/>
              <a:t>4x</a:t>
            </a:r>
            <a:r>
              <a:rPr lang="en-US" baseline="30000" smtClean="0"/>
              <a:t>4</a:t>
            </a:r>
            <a:r>
              <a:rPr lang="en-US" smtClean="0"/>
              <a:t> + </a:t>
            </a: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8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8x</a:t>
            </a:r>
            <a:r>
              <a:rPr lang="en-US" baseline="30000" dirty="0" smtClean="0"/>
              <a:t>9</a:t>
            </a:r>
            <a:r>
              <a:rPr lang="en-US" dirty="0" smtClean="0"/>
              <a:t> – 343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exponents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 BASED on  associative and commutative properties</a:t>
                </a:r>
              </a:p>
              <a:p>
                <a:r>
                  <a:rPr lang="en-US" dirty="0" smtClean="0"/>
                  <a:t> IF the Bases of two powers match then: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</a:t>
                </a:r>
                <a:r>
                  <a:rPr lang="en-US" dirty="0" err="1" smtClean="0"/>
                  <a:t>x</a:t>
                </a:r>
                <a:r>
                  <a:rPr lang="en-US" baseline="30000" dirty="0" err="1" smtClean="0"/>
                  <a:t>a</a:t>
                </a:r>
                <a:r>
                  <a:rPr lang="en-US" dirty="0" smtClean="0"/>
                  <a:t> ∙  </a:t>
                </a:r>
                <a:r>
                  <a:rPr lang="en-US" dirty="0" err="1" smtClean="0"/>
                  <a:t>x</a:t>
                </a:r>
                <a:r>
                  <a:rPr lang="en-US" baseline="30000" dirty="0" err="1" smtClean="0"/>
                  <a:t>b</a:t>
                </a:r>
                <a:r>
                  <a:rPr lang="en-US" dirty="0" smtClean="0"/>
                  <a:t>  =   x </a:t>
                </a:r>
                <a:r>
                  <a:rPr lang="en-US" baseline="30000" dirty="0" err="1" smtClean="0"/>
                  <a:t>a+b</a:t>
                </a:r>
                <a:endParaRPr lang="en-US" baseline="3000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(</a:t>
                </a:r>
                <a:r>
                  <a:rPr lang="en-US" dirty="0" err="1" smtClean="0"/>
                  <a:t>x</a:t>
                </a:r>
                <a:r>
                  <a:rPr lang="en-US" baseline="30000" dirty="0" err="1" smtClean="0"/>
                  <a:t>a</a:t>
                </a:r>
                <a:r>
                  <a:rPr lang="en-US" dirty="0" smtClean="0"/>
                  <a:t>)</a:t>
                </a:r>
                <a:r>
                  <a:rPr lang="en-US" baseline="30000" dirty="0" smtClean="0"/>
                  <a:t>b</a:t>
                </a:r>
                <a:r>
                  <a:rPr lang="en-US" dirty="0" smtClean="0"/>
                  <a:t>  =  </a:t>
                </a:r>
                <a:r>
                  <a:rPr lang="en-US" dirty="0" err="1" smtClean="0"/>
                  <a:t>x</a:t>
                </a:r>
                <a:r>
                  <a:rPr lang="en-US" baseline="30000" dirty="0" err="1" smtClean="0"/>
                  <a:t>ab</a:t>
                </a:r>
                <a:endParaRPr lang="en-US" baseline="3000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dirty="0" smtClean="0"/>
                  <a:t>    thus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and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0353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Examples- whole number exponents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 smtClean="0">
                    <a:ea typeface="Cambria Math"/>
                  </a:rPr>
                  <a:t>a.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c.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d.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3017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514350" indent="-514350">
                  <a:buAutoNum type="alphaLcPeriod" startAt="5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marL="514350" indent="-514350">
                  <a:buAutoNum type="alphaLcPeriod" startAt="5"/>
                </a:pPr>
                <a:endParaRPr lang="en-US" dirty="0"/>
              </a:p>
              <a:p>
                <a:pPr marL="514350" indent="-514350">
                  <a:buAutoNum type="alphaLcPeriod" startAt="5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lphaLcPeriod" startAt="5"/>
                </a:pPr>
                <a:endParaRPr lang="en-US" dirty="0"/>
              </a:p>
              <a:p>
                <a:pPr marL="514350" indent="-514350">
                  <a:buAutoNum type="alphaLcPeriod" startAt="5"/>
                </a:pPr>
                <a:endParaRPr lang="en-US" dirty="0" smtClean="0"/>
              </a:p>
              <a:p>
                <a:pPr marL="514350" indent="-514350">
                  <a:buAutoNum type="alphaLcPeriod" startAt="5"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3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124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integers exponents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dirty="0" smtClean="0"/>
                  <a:t> 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15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−5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1842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as exponents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inverse of multiplication is division – in power notation this is the negative exponent</a:t>
                </a:r>
              </a:p>
              <a:p>
                <a:r>
                  <a:rPr lang="en-US" dirty="0" smtClean="0"/>
                  <a:t>The inverse of power is root –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𝑛𝑑𝑒𝑥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𝑒𝑥𝑝𝑜𝑛𝑒𝑛𝑡𝑠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g>
                      <m:e>
                        <m:r>
                          <a:rPr lang="en-US" i="1">
                            <a:latin typeface="Cambria Math"/>
                          </a:rPr>
                          <m:t>𝑝𝑜𝑤𝑒𝑟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𝑏𝑎𝑠𝑒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In  power notation this is a fractional exponent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note: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dirty="0" smtClean="0"/>
                  <a:t>      similarly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it is reasonable to write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and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32579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notation for roots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   Therefore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It follows that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10402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1309</Words>
  <Application>Microsoft Office PowerPoint</Application>
  <PresentationFormat>On-screen Show (4:3)</PresentationFormat>
  <Paragraphs>256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Intermediate Algebra</vt:lpstr>
      <vt:lpstr>Chapter Three</vt:lpstr>
      <vt:lpstr>Chapter 3 Section 1</vt:lpstr>
      <vt:lpstr>Powers and roots</vt:lpstr>
      <vt:lpstr>Laws of exponents</vt:lpstr>
      <vt:lpstr>Examples- whole number exponents</vt:lpstr>
      <vt:lpstr>Examples: integers exponents</vt:lpstr>
      <vt:lpstr>Roots as exponents</vt:lpstr>
      <vt:lpstr>Exponent notation for roots</vt:lpstr>
      <vt:lpstr>Examples</vt:lpstr>
      <vt:lpstr>All rules of exponents apply to rational exponents</vt:lpstr>
      <vt:lpstr>Chapter 3 section 2</vt:lpstr>
      <vt:lpstr>Polynomial: sum of whole number powers</vt:lpstr>
      <vt:lpstr>Vocabulary</vt:lpstr>
      <vt:lpstr>Example</vt:lpstr>
      <vt:lpstr>Adding/subtracting polynomials</vt:lpstr>
      <vt:lpstr>Examples - addition</vt:lpstr>
      <vt:lpstr>Examples: Subtraction</vt:lpstr>
      <vt:lpstr>Multiplication of polynomials</vt:lpstr>
      <vt:lpstr>Examples</vt:lpstr>
      <vt:lpstr>Powers</vt:lpstr>
      <vt:lpstr>Examples:</vt:lpstr>
      <vt:lpstr>FOLLOW order of operations</vt:lpstr>
      <vt:lpstr>Chapter 3 – section 4</vt:lpstr>
      <vt:lpstr>Factoring is a division process</vt:lpstr>
      <vt:lpstr> Monomial factoring              : ex.   12c – 15cd </vt:lpstr>
      <vt:lpstr>Examples:</vt:lpstr>
      <vt:lpstr>Binomial factoring from 4 terms (factoring by parts) ex:  6xy – 2bx +3by- b2 </vt:lpstr>
      <vt:lpstr>Examples:</vt:lpstr>
      <vt:lpstr>Binomial Factors from   trinomials(3 terms)</vt:lpstr>
      <vt:lpstr>Examples</vt:lpstr>
      <vt:lpstr>Binomial factoring ax2</vt:lpstr>
      <vt:lpstr>Examples:</vt:lpstr>
      <vt:lpstr>Examples of binomial with monomial factoring</vt:lpstr>
      <vt:lpstr>Chapter 3 – section 5</vt:lpstr>
      <vt:lpstr>Factoring patterns</vt:lpstr>
      <vt:lpstr>Examples – square trinomials</vt:lpstr>
      <vt:lpstr>Examples – difference of squares</vt:lpstr>
      <vt:lpstr>Example – sum/difference of cubes</vt:lpstr>
      <vt:lpstr>Factoring completely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VCC Classrom</dc:creator>
  <cp:lastModifiedBy>VCC Classrom</cp:lastModifiedBy>
  <cp:revision>20</cp:revision>
  <dcterms:created xsi:type="dcterms:W3CDTF">2012-09-24T10:42:02Z</dcterms:created>
  <dcterms:modified xsi:type="dcterms:W3CDTF">2012-10-10T11:53:33Z</dcterms:modified>
</cp:coreProperties>
</file>